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9" r:id="rId4"/>
    <p:sldId id="269" r:id="rId5"/>
    <p:sldId id="258" r:id="rId6"/>
    <p:sldId id="270" r:id="rId7"/>
    <p:sldId id="261" r:id="rId8"/>
    <p:sldId id="260" r:id="rId9"/>
    <p:sldId id="264" r:id="rId10"/>
    <p:sldId id="262" r:id="rId11"/>
    <p:sldId id="263" r:id="rId12"/>
    <p:sldId id="265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75" autoAdjust="0"/>
  </p:normalViewPr>
  <p:slideViewPr>
    <p:cSldViewPr>
      <p:cViewPr varScale="1">
        <p:scale>
          <a:sx n="36" d="100"/>
          <a:sy n="36" d="100"/>
        </p:scale>
        <p:origin x="134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D2B968-0151-4CD1-99EE-5C125CC0A72D}" type="datetimeFigureOut">
              <a:rPr lang="en-US" smtClean="0"/>
              <a:t>7/17/2020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CE8818-B659-4E1D-9660-47D261F251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8500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A0822BE-0596-4949-B770-7B9F3F693125}" type="datetimeFigureOut">
              <a:rPr lang="en-US" smtClean="0"/>
              <a:pPr/>
              <a:t>7/17/2020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4D5894E4-08D1-4CD3-A78D-0CD0DF44C2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  <a:br>
              <a:rPr lang="en-US" dirty="0"/>
            </a:br>
            <a:r>
              <a:rPr lang="en-US" sz="2200" dirty="0"/>
              <a:t>ENGL 3053 Technical and Report Writing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2209800"/>
            <a:ext cx="5938262" cy="39743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109224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Four Major Assignments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00600" y="1600200"/>
            <a:ext cx="4038600" cy="3962400"/>
          </a:xfrm>
          <a:ln w="12700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sz="2000" dirty="0"/>
              <a:t>Rhetorical Analysis – </a:t>
            </a:r>
            <a:r>
              <a:rPr lang="en-US" sz="2000" b="1" dirty="0">
                <a:highlight>
                  <a:srgbClr val="FFFF00"/>
                </a:highlight>
              </a:rPr>
              <a:t>[due date]</a:t>
            </a:r>
            <a:br>
              <a:rPr lang="en-US" sz="2000" b="1" dirty="0">
                <a:highlight>
                  <a:srgbClr val="FFFF00"/>
                </a:highlight>
              </a:rPr>
            </a:br>
            <a:endParaRPr lang="en-US" sz="2000" b="1" dirty="0">
              <a:highlight>
                <a:srgbClr val="FFFF00"/>
              </a:highlight>
            </a:endParaRPr>
          </a:p>
          <a:p>
            <a:pPr>
              <a:buClr>
                <a:schemeClr val="tx2"/>
              </a:buClr>
            </a:pPr>
            <a:r>
              <a:rPr lang="en-US" sz="2000" dirty="0"/>
              <a:t>Correspondence – </a:t>
            </a:r>
            <a:r>
              <a:rPr lang="en-US" sz="2000" b="1" dirty="0">
                <a:highlight>
                  <a:srgbClr val="FFFF00"/>
                </a:highlight>
              </a:rPr>
              <a:t>[due date]</a:t>
            </a:r>
            <a:br>
              <a:rPr lang="en-US" sz="2000" b="1" dirty="0">
                <a:highlight>
                  <a:srgbClr val="FFFF00"/>
                </a:highlight>
              </a:rPr>
            </a:br>
            <a:endParaRPr lang="en-US" sz="2000" b="1" dirty="0">
              <a:highlight>
                <a:srgbClr val="FFFF00"/>
              </a:highlight>
            </a:endParaRPr>
          </a:p>
          <a:p>
            <a:pPr>
              <a:buClr>
                <a:schemeClr val="tx2"/>
              </a:buClr>
            </a:pPr>
            <a:r>
              <a:rPr lang="en-US" sz="2000" dirty="0"/>
              <a:t>Proposal – </a:t>
            </a:r>
            <a:r>
              <a:rPr lang="en-US" sz="2000" b="1" dirty="0">
                <a:highlight>
                  <a:srgbClr val="FFFF00"/>
                </a:highlight>
              </a:rPr>
              <a:t>[due date]</a:t>
            </a:r>
            <a:br>
              <a:rPr lang="en-US" sz="2000" dirty="0"/>
            </a:br>
            <a:r>
              <a:rPr lang="en-US" sz="2000" dirty="0"/>
              <a:t>Collaborative project</a:t>
            </a:r>
            <a:br>
              <a:rPr lang="en-US" sz="2000" dirty="0"/>
            </a:br>
            <a:r>
              <a:rPr lang="en-US" sz="2000" dirty="0"/>
              <a:t>Group Oral Presentation</a:t>
            </a:r>
            <a:br>
              <a:rPr lang="en-US" sz="2000" dirty="0"/>
            </a:br>
            <a:endParaRPr lang="en-US" sz="2000" dirty="0"/>
          </a:p>
          <a:p>
            <a:pPr>
              <a:buClr>
                <a:schemeClr val="tx2"/>
              </a:buClr>
            </a:pPr>
            <a:r>
              <a:rPr lang="en-US" sz="2000" dirty="0"/>
              <a:t>Recommendation Report – </a:t>
            </a:r>
            <a:br>
              <a:rPr lang="en-US" sz="2000" dirty="0"/>
            </a:br>
            <a:r>
              <a:rPr lang="en-US" sz="2000" b="1" dirty="0">
                <a:highlight>
                  <a:srgbClr val="FFFF00"/>
                </a:highlight>
              </a:rPr>
              <a:t>[due date]</a:t>
            </a:r>
            <a:br>
              <a:rPr lang="en-US" sz="2000" b="1" dirty="0">
                <a:highlight>
                  <a:srgbClr val="FFFF00"/>
                </a:highlight>
              </a:rPr>
            </a:br>
            <a:r>
              <a:rPr lang="en-US" sz="2000" dirty="0"/>
              <a:t>Research component</a:t>
            </a:r>
            <a:br>
              <a:rPr lang="en-US" sz="2000" dirty="0"/>
            </a:br>
            <a:endParaRPr lang="en-US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600200"/>
            <a:ext cx="4038600" cy="3028950"/>
          </a:xfrm>
        </p:spPr>
      </p:pic>
    </p:spTree>
    <p:extLst>
      <p:ext uri="{BB962C8B-B14F-4D97-AF65-F5344CB8AC3E}">
        <p14:creationId xmlns:p14="http://schemas.microsoft.com/office/powerpoint/2010/main" val="2844833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is a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12700"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The steps in the process are part of the assignment and part of your grade:</a:t>
            </a:r>
            <a:br>
              <a:rPr lang="en-US" dirty="0"/>
            </a:br>
            <a:endParaRPr lang="en-US" dirty="0"/>
          </a:p>
          <a:p>
            <a:pPr>
              <a:buClr>
                <a:schemeClr val="tx2"/>
              </a:buClr>
            </a:pPr>
            <a:r>
              <a:rPr lang="en-US" dirty="0"/>
              <a:t>Prewriting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Brainstorming</a:t>
            </a:r>
          </a:p>
          <a:p>
            <a:pPr lvl="1">
              <a:buClr>
                <a:schemeClr val="tx2"/>
              </a:buClr>
            </a:pPr>
            <a:r>
              <a:rPr lang="en-US" dirty="0"/>
              <a:t>Proposals, Annotated Bibliographies, approvals</a:t>
            </a:r>
          </a:p>
          <a:p>
            <a:pPr>
              <a:buClr>
                <a:schemeClr val="tx2"/>
              </a:buClr>
            </a:pPr>
            <a:r>
              <a:rPr lang="en-US" dirty="0"/>
              <a:t>Researching</a:t>
            </a:r>
          </a:p>
          <a:p>
            <a:pPr>
              <a:buClr>
                <a:schemeClr val="tx2"/>
              </a:buClr>
            </a:pPr>
            <a:r>
              <a:rPr lang="en-US" dirty="0"/>
              <a:t>Drafting</a:t>
            </a:r>
          </a:p>
          <a:p>
            <a:pPr>
              <a:buClr>
                <a:schemeClr val="tx2"/>
              </a:buClr>
            </a:pPr>
            <a:r>
              <a:rPr lang="en-US" dirty="0"/>
              <a:t>Workshopping</a:t>
            </a:r>
          </a:p>
          <a:p>
            <a:pPr>
              <a:buClr>
                <a:schemeClr val="tx2"/>
              </a:buClr>
            </a:pPr>
            <a:r>
              <a:rPr lang="en-US" dirty="0"/>
              <a:t>Conferences</a:t>
            </a:r>
          </a:p>
          <a:p>
            <a:pPr>
              <a:buClr>
                <a:schemeClr val="tx2"/>
              </a:buClr>
            </a:pPr>
            <a:r>
              <a:rPr lang="en-US" dirty="0"/>
              <a:t>Revising</a:t>
            </a:r>
          </a:p>
          <a:p>
            <a:pPr>
              <a:buClr>
                <a:schemeClr val="tx2"/>
              </a:buClr>
            </a:pPr>
            <a:r>
              <a:rPr lang="en-US" dirty="0"/>
              <a:t>Editing</a:t>
            </a:r>
          </a:p>
        </p:txBody>
      </p:sp>
    </p:spTree>
    <p:extLst>
      <p:ext uri="{BB962C8B-B14F-4D97-AF65-F5344CB8AC3E}">
        <p14:creationId xmlns:p14="http://schemas.microsoft.com/office/powerpoint/2010/main" val="1056719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dirty="0"/>
              <a:t>All assignments are submitted on Blackboard via </a:t>
            </a:r>
            <a:r>
              <a:rPr lang="en-US" dirty="0" err="1"/>
              <a:t>SafeAssign</a:t>
            </a:r>
            <a:r>
              <a:rPr lang="en-US" dirty="0"/>
              <a:t>.</a:t>
            </a:r>
          </a:p>
          <a:p>
            <a:pPr>
              <a:buClr>
                <a:schemeClr val="tx2"/>
              </a:buClr>
            </a:pPr>
            <a:r>
              <a:rPr lang="en-US" dirty="0"/>
              <a:t>Submit by due date </a:t>
            </a:r>
            <a:r>
              <a:rPr lang="en-US" dirty="0">
                <a:highlight>
                  <a:srgbClr val="FFFF00"/>
                </a:highlight>
              </a:rPr>
              <a:t>[your late policy]</a:t>
            </a:r>
          </a:p>
          <a:p>
            <a:pPr>
              <a:buClr>
                <a:schemeClr val="tx2"/>
              </a:buClr>
            </a:pPr>
            <a:r>
              <a:rPr lang="en-US" dirty="0"/>
              <a:t>You must participate in peer review and conferences, if assigned, in order to submit your final draft.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>
                <a:highlight>
                  <a:srgbClr val="FFFF00"/>
                </a:highlight>
              </a:rPr>
              <a:t>[you may revise this </a:t>
            </a:r>
            <a:br>
              <a:rPr lang="en-US" dirty="0">
                <a:highlight>
                  <a:srgbClr val="FFFF00"/>
                </a:highlight>
              </a:rPr>
            </a:br>
            <a:r>
              <a:rPr lang="en-US" dirty="0">
                <a:highlight>
                  <a:srgbClr val="FFFF00"/>
                </a:highlight>
              </a:rPr>
              <a:t>according to your </a:t>
            </a:r>
            <a:br>
              <a:rPr lang="en-US" dirty="0">
                <a:highlight>
                  <a:srgbClr val="FFFF00"/>
                </a:highlight>
              </a:rPr>
            </a:br>
            <a:r>
              <a:rPr lang="en-US" dirty="0">
                <a:highlight>
                  <a:srgbClr val="FFFF00"/>
                </a:highlight>
              </a:rPr>
              <a:t>policy.]</a:t>
            </a:r>
          </a:p>
          <a:p>
            <a:pPr>
              <a:buClr>
                <a:schemeClr val="tx2"/>
              </a:buClr>
            </a:pPr>
            <a:r>
              <a:rPr lang="en-US" dirty="0"/>
              <a:t>Comments, rubrics and grades </a:t>
            </a:r>
            <a:br>
              <a:rPr lang="en-US" dirty="0"/>
            </a:br>
            <a:r>
              <a:rPr lang="en-US" dirty="0"/>
              <a:t>are all posted to Blackboard.</a:t>
            </a:r>
          </a:p>
          <a:p>
            <a:pPr>
              <a:buClr>
                <a:schemeClr val="tx2"/>
              </a:buClr>
            </a:pPr>
            <a:r>
              <a:rPr lang="en-US" dirty="0"/>
              <a:t>No paper or email </a:t>
            </a:r>
            <a:br>
              <a:rPr lang="en-US" dirty="0"/>
            </a:br>
            <a:r>
              <a:rPr lang="en-US" dirty="0"/>
              <a:t>submissions. .  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0" y="3810000"/>
            <a:ext cx="3928872" cy="2604366"/>
          </a:xfrm>
          <a:prstGeom prst="rect">
            <a:avLst/>
          </a:prstGeom>
          <a:ln w="9525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8025226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Policies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3856"/>
          </a:xfrm>
        </p:spPr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</a:pPr>
            <a:r>
              <a:rPr lang="en-US" sz="2400" dirty="0"/>
              <a:t>Let me know if you are having issues with submissions, technology, participation, or assignments.</a:t>
            </a:r>
          </a:p>
          <a:p>
            <a:pPr>
              <a:buClr>
                <a:schemeClr val="tx2"/>
              </a:buClr>
            </a:pPr>
            <a:r>
              <a:rPr lang="en-US" sz="2400" dirty="0"/>
              <a:t>Practice correct email format and etiquette in all communications.</a:t>
            </a:r>
          </a:p>
          <a:p>
            <a:pPr>
              <a:buClr>
                <a:schemeClr val="tx2"/>
              </a:buClr>
            </a:pPr>
            <a:r>
              <a:rPr lang="en-US" sz="2400" dirty="0"/>
              <a:t>Treat peers and instructor with respect and consideration. Harassment or discrimination will not be tolerated. </a:t>
            </a:r>
          </a:p>
          <a:p>
            <a:pPr>
              <a:buClr>
                <a:schemeClr val="tx2"/>
              </a:buClr>
            </a:pPr>
            <a:r>
              <a:rPr lang="en-US" sz="2400" dirty="0"/>
              <a:t>See syllabus for detailed policies.</a:t>
            </a:r>
          </a:p>
          <a:p>
            <a:pPr>
              <a:buClr>
                <a:schemeClr val="tx2"/>
              </a:buClr>
            </a:pPr>
            <a:endParaRPr lang="en-US" sz="2400" dirty="0"/>
          </a:p>
          <a:p>
            <a:pPr>
              <a:buClr>
                <a:schemeClr val="tx2"/>
              </a:buClr>
            </a:pP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686050"/>
            <a:ext cx="4038600" cy="2692400"/>
          </a:xfrm>
        </p:spPr>
      </p:pic>
    </p:spTree>
    <p:extLst>
      <p:ext uri="{BB962C8B-B14F-4D97-AF65-F5344CB8AC3E}">
        <p14:creationId xmlns:p14="http://schemas.microsoft.com/office/powerpoint/2010/main" val="236317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and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n w="9525">
                  <a:noFill/>
                </a:ln>
              </a:rPr>
              <a:t>Purpose of ENGL 3053:  </a:t>
            </a:r>
          </a:p>
          <a:p>
            <a:pPr marL="0" indent="0" algn="ctr">
              <a:buNone/>
            </a:pPr>
            <a:r>
              <a:rPr lang="en-US" dirty="0">
                <a:ln w="9525">
                  <a:noFill/>
                </a:ln>
              </a:rPr>
              <a:t>To help you develop skills and strategies </a:t>
            </a:r>
          </a:p>
          <a:p>
            <a:pPr marL="0" indent="0" algn="ctr">
              <a:buNone/>
            </a:pPr>
            <a:r>
              <a:rPr lang="en-US" dirty="0">
                <a:ln w="9525">
                  <a:noFill/>
                </a:ln>
              </a:rPr>
              <a:t>to write effectively in professional settings.</a:t>
            </a:r>
          </a:p>
          <a:p>
            <a:pPr marL="0" indent="0">
              <a:buNone/>
            </a:pPr>
            <a:br>
              <a:rPr lang="en-US" dirty="0">
                <a:ln w="9525">
                  <a:noFill/>
                </a:ln>
              </a:rPr>
            </a:br>
            <a:r>
              <a:rPr lang="en-US" dirty="0">
                <a:ln w="9525">
                  <a:noFill/>
                </a:ln>
              </a:rPr>
              <a:t>To write well takes practice and collaboration, so this course includes:</a:t>
            </a:r>
          </a:p>
          <a:p>
            <a:pPr>
              <a:buClr>
                <a:schemeClr val="tx2"/>
              </a:buClr>
            </a:pPr>
            <a:r>
              <a:rPr lang="en-US" dirty="0">
                <a:ln w="9525">
                  <a:noFill/>
                </a:ln>
              </a:rPr>
              <a:t> Reading assignments that teach concepts and strategies</a:t>
            </a:r>
          </a:p>
          <a:p>
            <a:pPr>
              <a:buClr>
                <a:schemeClr val="tx2"/>
              </a:buClr>
            </a:pPr>
            <a:r>
              <a:rPr lang="en-US" dirty="0">
                <a:ln w="9525">
                  <a:noFill/>
                </a:ln>
              </a:rPr>
              <a:t> Weekly writing activities</a:t>
            </a:r>
          </a:p>
          <a:p>
            <a:pPr>
              <a:buClr>
                <a:schemeClr val="tx2"/>
              </a:buClr>
            </a:pPr>
            <a:r>
              <a:rPr lang="en-US" dirty="0">
                <a:ln w="9525">
                  <a:noFill/>
                </a:ln>
              </a:rPr>
              <a:t>Collaborative projects and workshops</a:t>
            </a:r>
          </a:p>
          <a:p>
            <a:pPr>
              <a:buClr>
                <a:schemeClr val="tx2"/>
              </a:buClr>
            </a:pPr>
            <a:r>
              <a:rPr lang="en-US" dirty="0">
                <a:ln w="9525">
                  <a:noFill/>
                </a:ln>
              </a:rPr>
              <a:t>Four (4) major assignments</a:t>
            </a:r>
          </a:p>
        </p:txBody>
      </p:sp>
    </p:spTree>
    <p:extLst>
      <p:ext uri="{BB962C8B-B14F-4D97-AF65-F5344CB8AC3E}">
        <p14:creationId xmlns:p14="http://schemas.microsoft.com/office/powerpoint/2010/main" val="2305960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914400"/>
            <a:ext cx="5029200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28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Office Hours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highlight>
                  <a:srgbClr val="FFFF00"/>
                </a:highlight>
              </a:rPr>
              <a:t>[Instructor: edit this to </a:t>
            </a:r>
            <a:br>
              <a:rPr lang="en-US" dirty="0">
                <a:highlight>
                  <a:srgbClr val="FFFF00"/>
                </a:highlight>
              </a:rPr>
            </a:br>
            <a:r>
              <a:rPr lang="en-US" dirty="0">
                <a:highlight>
                  <a:srgbClr val="FFFF00"/>
                </a:highlight>
              </a:rPr>
              <a:t>show your hours.]</a:t>
            </a:r>
            <a:br>
              <a:rPr lang="en-US" dirty="0">
                <a:highlight>
                  <a:srgbClr val="FFFF00"/>
                </a:highlight>
              </a:rPr>
            </a:br>
            <a:r>
              <a:rPr lang="en-US" dirty="0"/>
              <a:t>virtually on </a:t>
            </a:r>
            <a:br>
              <a:rPr lang="en-US" dirty="0"/>
            </a:br>
            <a:r>
              <a:rPr lang="en-US" dirty="0"/>
              <a:t>Blackboard Collaborate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Other times:</a:t>
            </a:r>
          </a:p>
          <a:p>
            <a:pPr>
              <a:buNone/>
            </a:pPr>
            <a:r>
              <a:rPr lang="en-US" dirty="0">
                <a:highlight>
                  <a:srgbClr val="FFFF00"/>
                </a:highlight>
              </a:rPr>
              <a:t>[by appointment, provide contact information]</a:t>
            </a:r>
            <a:br>
              <a:rPr lang="en-US" dirty="0">
                <a:highlight>
                  <a:srgbClr val="FFFF00"/>
                </a:highlight>
              </a:rPr>
            </a:br>
            <a:endParaRPr lang="en-U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812761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Course activities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0"/>
            <a:ext cx="4267200" cy="3200400"/>
          </a:xfrm>
        </p:spPr>
      </p:pic>
      <p:sp>
        <p:nvSpPr>
          <p:cNvPr id="7" name="TextBox 6"/>
          <p:cNvSpPr txBox="1"/>
          <p:nvPr/>
        </p:nvSpPr>
        <p:spPr>
          <a:xfrm>
            <a:off x="4572000" y="1371600"/>
            <a:ext cx="3962400" cy="470898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Writing each week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Group work on components of major assignments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Exercises to develop skills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sz="2000" dirty="0"/>
              <a:t>Discussion of key topics: how to become an effective communicator in your field</a:t>
            </a:r>
          </a:p>
          <a:p>
            <a:pPr>
              <a:buClr>
                <a:schemeClr val="tx2"/>
              </a:buClr>
            </a:pPr>
            <a:endParaRPr lang="en-US" sz="2000" dirty="0"/>
          </a:p>
          <a:p>
            <a:r>
              <a:rPr lang="en-US" sz="2000" dirty="0">
                <a:solidFill>
                  <a:schemeClr val="tx2"/>
                </a:solidFill>
              </a:rPr>
              <a:t>These important activities earn points.. Not participating in the weekly work will adversely affect your final grade.</a:t>
            </a:r>
          </a:p>
        </p:txBody>
      </p:sp>
    </p:spTree>
    <p:extLst>
      <p:ext uri="{BB962C8B-B14F-4D97-AF65-F5344CB8AC3E}">
        <p14:creationId xmlns:p14="http://schemas.microsoft.com/office/powerpoint/2010/main" val="365742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05A9A-048B-4752-8629-EA80F548C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&amp; Submission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ABBD9-0A71-4CCB-B71E-98B39BD0E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All due dates are by midnight, “end of day.”</a:t>
            </a:r>
          </a:p>
          <a:p>
            <a:r>
              <a:rPr lang="en-US" sz="2800" b="1" dirty="0"/>
              <a:t>Wednesdays:</a:t>
            </a:r>
            <a:r>
              <a:rPr lang="en-US" sz="2800" dirty="0"/>
              <a:t> Complete all readings. </a:t>
            </a:r>
          </a:p>
          <a:p>
            <a:r>
              <a:rPr lang="en-US" sz="2800" b="1" dirty="0"/>
              <a:t>Fridays:</a:t>
            </a:r>
            <a:r>
              <a:rPr lang="en-US" sz="2800" dirty="0"/>
              <a:t> Weekly activities such as discussion board and blog posts or writing exercises.</a:t>
            </a:r>
          </a:p>
          <a:p>
            <a:pPr marL="0" indent="0">
              <a:buNone/>
            </a:pPr>
            <a:r>
              <a:rPr lang="en-US" sz="2800" dirty="0"/>
              <a:t>  First drafts for Peer Review, on weeks     	when these are assigned.</a:t>
            </a:r>
          </a:p>
          <a:p>
            <a:r>
              <a:rPr lang="en-US" sz="2800" b="1" dirty="0"/>
              <a:t>Sundays:</a:t>
            </a:r>
            <a:r>
              <a:rPr lang="en-US" sz="2800" dirty="0"/>
              <a:t> Responses to Discussion Boards or Blogs, per instructions, or peer review feedback.</a:t>
            </a:r>
          </a:p>
          <a:p>
            <a:pPr marL="0" indent="0">
              <a:buNone/>
            </a:pPr>
            <a:r>
              <a:rPr lang="en-US" sz="2800" b="1" dirty="0"/>
              <a:t>  </a:t>
            </a:r>
            <a:r>
              <a:rPr lang="en-US" sz="2800" dirty="0"/>
              <a:t>All major Assignment Final Drafts, on weeks 	these are due.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561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Weekly Discussion and Blog Posts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 w="9525">
            <a:solidFill>
              <a:schemeClr val="tx2"/>
            </a:solidFill>
          </a:ln>
        </p:spPr>
        <p:txBody>
          <a:bodyPr>
            <a:normAutofit fontScale="85000" lnSpcReduction="10000"/>
          </a:bodyPr>
          <a:lstStyle/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20% of your grade – do not ignore these.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These are listed under “Activities” in Weekly Lessons.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Based on readings and related to Major Assignments.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Provide consistent writing practice and application of concepts. 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Provide connection with your peers and engagement in the course.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Read Activity instructions early and get started. 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Submission usually due Friday midnight. 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Responses.to peer submissions due Sunday midnight.</a:t>
            </a:r>
          </a:p>
          <a:p>
            <a:pPr>
              <a:lnSpc>
                <a:spcPct val="160000"/>
              </a:lnSpc>
              <a:buClr>
                <a:schemeClr val="tx2"/>
              </a:buClr>
            </a:pPr>
            <a:r>
              <a:rPr lang="en-US" dirty="0"/>
              <a:t>You cannot see other students’ posts until you submit yours.</a:t>
            </a:r>
          </a:p>
        </p:txBody>
      </p:sp>
    </p:spTree>
    <p:extLst>
      <p:ext uri="{BB962C8B-B14F-4D97-AF65-F5344CB8AC3E}">
        <p14:creationId xmlns:p14="http://schemas.microsoft.com/office/powerpoint/2010/main" val="1622801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676400"/>
            <a:ext cx="3505200" cy="4114800"/>
          </a:xfrm>
          <a:ln w="952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>
              <a:buClr>
                <a:schemeClr val="tx2"/>
              </a:buClr>
            </a:pPr>
            <a:r>
              <a:rPr lang="en-US" dirty="0"/>
              <a:t>Collaborating is 10% of your grade!</a:t>
            </a:r>
          </a:p>
          <a:p>
            <a:pPr>
              <a:buClr>
                <a:schemeClr val="tx2"/>
              </a:buClr>
            </a:pPr>
            <a:r>
              <a:rPr lang="en-US" dirty="0"/>
              <a:t>Working together generates more and better ideas.</a:t>
            </a:r>
          </a:p>
          <a:p>
            <a:pPr>
              <a:buClr>
                <a:schemeClr val="tx2"/>
              </a:buClr>
            </a:pPr>
            <a:r>
              <a:rPr lang="en-US" dirty="0"/>
              <a:t>Feedback is essential in the writing process.</a:t>
            </a:r>
          </a:p>
          <a:p>
            <a:endParaRPr lang="en-US" sz="20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1676400"/>
            <a:ext cx="4361688" cy="4114800"/>
          </a:xfrm>
          <a:ln w="9525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1315963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267200" cy="4575048"/>
          </a:xfrm>
          <a:ln w="9525">
            <a:solidFill>
              <a:schemeClr val="tx2"/>
            </a:solidFill>
          </a:ln>
        </p:spPr>
        <p:txBody>
          <a:bodyPr>
            <a:normAutofit lnSpcReduction="10000"/>
          </a:bodyPr>
          <a:lstStyle/>
          <a:p>
            <a:pPr>
              <a:buClr>
                <a:schemeClr val="tx2"/>
              </a:buClr>
            </a:pPr>
            <a:r>
              <a:rPr lang="en-US" dirty="0"/>
              <a:t>Group work is part of every week and every project.</a:t>
            </a:r>
          </a:p>
          <a:p>
            <a:pPr>
              <a:buClr>
                <a:schemeClr val="tx2"/>
              </a:buClr>
            </a:pPr>
            <a:r>
              <a:rPr lang="en-US" dirty="0"/>
              <a:t>Assignment #3 is a collaborative project in groups of 3 or 4.</a:t>
            </a:r>
          </a:p>
          <a:p>
            <a:pPr>
              <a:buClr>
                <a:schemeClr val="tx2"/>
              </a:buClr>
            </a:pPr>
            <a:r>
              <a:rPr lang="en-US" dirty="0"/>
              <a:t>Major assignments are reviewed by your peers.</a:t>
            </a:r>
          </a:p>
          <a:p>
            <a:pPr>
              <a:buClr>
                <a:schemeClr val="tx2"/>
              </a:buClr>
            </a:pPr>
            <a:r>
              <a:rPr lang="en-US" dirty="0"/>
              <a:t>Conferences are collaborative.</a:t>
            </a:r>
          </a:p>
          <a:p>
            <a:endParaRPr lang="en-US" dirty="0"/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1905000"/>
            <a:ext cx="4165600" cy="3124200"/>
          </a:xfrm>
          <a:ln w="12700"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1999745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1002</TotalTime>
  <Words>588</Words>
  <Application>Microsoft Office PowerPoint</Application>
  <PresentationFormat>On-screen Show (4:3)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Clarity</vt:lpstr>
      <vt:lpstr>Overview ENGL 3053 Technical and Report Writing</vt:lpstr>
      <vt:lpstr>Purpose and Methods</vt:lpstr>
      <vt:lpstr>PowerPoint Presentation</vt:lpstr>
      <vt:lpstr>Office Hours</vt:lpstr>
      <vt:lpstr>Course activities</vt:lpstr>
      <vt:lpstr>Assignment &amp; Submission Schedule</vt:lpstr>
      <vt:lpstr>Weekly Discussion and Blog Posts</vt:lpstr>
      <vt:lpstr>Collaboration</vt:lpstr>
      <vt:lpstr>Collaboration</vt:lpstr>
      <vt:lpstr>Four Major Assignments</vt:lpstr>
      <vt:lpstr>Writing is a Process</vt:lpstr>
      <vt:lpstr>Submissions</vt:lpstr>
      <vt:lpstr>Other Policies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ENGL 3053 Technical and Report Writing</dc:title>
  <dc:creator>Lewellyn F. Hallett</dc:creator>
  <cp:lastModifiedBy>LewEllyn Hallett</cp:lastModifiedBy>
  <cp:revision>33</cp:revision>
  <dcterms:created xsi:type="dcterms:W3CDTF">2017-01-13T19:04:45Z</dcterms:created>
  <dcterms:modified xsi:type="dcterms:W3CDTF">2020-07-17T16:33:44Z</dcterms:modified>
</cp:coreProperties>
</file>